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4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0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910233"/>
            <a:ext cx="7415927" cy="3353991"/>
          </a:xfrm>
          <a:prstGeom prst="rect">
            <a:avLst/>
          </a:prstGeom>
          <a:noFill/>
          <a:ln/>
        </p:spPr>
        <p:txBody>
          <a:bodyPr wrap="square" rtlCol="0" anchor="t"/>
          <a:lstStyle/>
          <a:p>
            <a:pPr marL="0" indent="0">
              <a:lnSpc>
                <a:spcPts val="8803"/>
              </a:lnSpc>
              <a:buNone/>
            </a:pPr>
            <a:r>
              <a:rPr lang="en-US" sz="7042" b="1" kern="0" spc="-141" dirty="0">
                <a:solidFill>
                  <a:srgbClr val="FF8AAF"/>
                </a:solidFill>
                <a:latin typeface="Petrona" pitchFamily="34" charset="0"/>
                <a:ea typeface="Petrona" pitchFamily="34" charset="-122"/>
                <a:cs typeface="Petrona" pitchFamily="34" charset="-120"/>
              </a:rPr>
              <a:t>New World Order: Challenges Facing Kenyan Society</a:t>
            </a:r>
            <a:endParaRPr lang="en-US" sz="7042" dirty="0"/>
          </a:p>
        </p:txBody>
      </p:sp>
      <p:sp>
        <p:nvSpPr>
          <p:cNvPr id="6" name="Text 2"/>
          <p:cNvSpPr/>
          <p:nvPr/>
        </p:nvSpPr>
        <p:spPr>
          <a:xfrm>
            <a:off x="6350437" y="4634508"/>
            <a:ext cx="7415927"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Kenya, like many other countries, is facing numerous challenges in the new world order. These challenges arise from global interconnectedness and its impact on local contexts. Understanding these challenges is crucial for creating a sustainable future.</a:t>
            </a:r>
            <a:endParaRPr lang="en-US" sz="1944" dirty="0"/>
          </a:p>
        </p:txBody>
      </p:sp>
      <p:sp>
        <p:nvSpPr>
          <p:cNvPr id="7" name="Shape 3"/>
          <p:cNvSpPr/>
          <p:nvPr/>
        </p:nvSpPr>
        <p:spPr>
          <a:xfrm>
            <a:off x="6350437" y="6905863"/>
            <a:ext cx="394930" cy="394930"/>
          </a:xfrm>
          <a:prstGeom prst="roundRect">
            <a:avLst>
              <a:gd name="adj" fmla="val 23151155"/>
            </a:avLst>
          </a:prstGeom>
          <a:noFill/>
          <a:ln w="7620">
            <a:solidFill>
              <a:srgbClr val="FFFFFF"/>
            </a:solidFill>
            <a:prstDash val="solid"/>
          </a:ln>
        </p:spPr>
      </p:sp>
      <p:sp>
        <p:nvSpPr>
          <p:cNvPr id="9" name="Text 4"/>
          <p:cNvSpPr/>
          <p:nvPr/>
        </p:nvSpPr>
        <p:spPr>
          <a:xfrm>
            <a:off x="6868716" y="6887408"/>
            <a:ext cx="2439472"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1976557"/>
            <a:ext cx="10667643"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Communism: Ideology and its Impact</a:t>
            </a:r>
            <a:endParaRPr lang="en-US" sz="5103" dirty="0"/>
          </a:p>
        </p:txBody>
      </p:sp>
      <p:sp>
        <p:nvSpPr>
          <p:cNvPr id="5" name="Text 2"/>
          <p:cNvSpPr/>
          <p:nvPr/>
        </p:nvSpPr>
        <p:spPr>
          <a:xfrm>
            <a:off x="864037" y="3403640"/>
            <a:ext cx="3240405" cy="405051"/>
          </a:xfrm>
          <a:prstGeom prst="rect">
            <a:avLst/>
          </a:prstGeom>
          <a:noFill/>
          <a:ln/>
        </p:spPr>
        <p:txBody>
          <a:bodyPr wrap="none" rtlCol="0" anchor="t"/>
          <a:lstStyle/>
          <a:p>
            <a:pPr marL="0" indent="0">
              <a:lnSpc>
                <a:spcPts val="3189"/>
              </a:lnSpc>
              <a:buNone/>
            </a:pPr>
            <a:r>
              <a:rPr lang="en-US" sz="2552" b="1" kern="0" spc="-51" dirty="0">
                <a:solidFill>
                  <a:srgbClr val="FF8AAF"/>
                </a:solidFill>
                <a:latin typeface="Petrona" pitchFamily="34" charset="0"/>
                <a:ea typeface="Petrona" pitchFamily="34" charset="-122"/>
                <a:cs typeface="Petrona" pitchFamily="34" charset="-120"/>
              </a:rPr>
              <a:t>Communism</a:t>
            </a:r>
            <a:endParaRPr lang="en-US" sz="2552" dirty="0"/>
          </a:p>
        </p:txBody>
      </p:sp>
      <p:sp>
        <p:nvSpPr>
          <p:cNvPr id="6" name="Text 3"/>
          <p:cNvSpPr/>
          <p:nvPr/>
        </p:nvSpPr>
        <p:spPr>
          <a:xfrm>
            <a:off x="864037" y="4055507"/>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Communism is a political and economic ideology advocating for classless society with common ownership of resources.</a:t>
            </a:r>
            <a:endParaRPr lang="en-US" sz="1944" dirty="0"/>
          </a:p>
        </p:txBody>
      </p:sp>
      <p:sp>
        <p:nvSpPr>
          <p:cNvPr id="7" name="Text 4"/>
          <p:cNvSpPr/>
          <p:nvPr/>
        </p:nvSpPr>
        <p:spPr>
          <a:xfrm>
            <a:off x="5372695" y="3403640"/>
            <a:ext cx="3240405" cy="405051"/>
          </a:xfrm>
          <a:prstGeom prst="rect">
            <a:avLst/>
          </a:prstGeom>
          <a:noFill/>
          <a:ln/>
        </p:spPr>
        <p:txBody>
          <a:bodyPr wrap="none" rtlCol="0" anchor="t"/>
          <a:lstStyle/>
          <a:p>
            <a:pPr marL="0" indent="0">
              <a:lnSpc>
                <a:spcPts val="3189"/>
              </a:lnSpc>
              <a:buNone/>
            </a:pPr>
            <a:r>
              <a:rPr lang="en-US" sz="2552" b="1" kern="0" spc="-51" dirty="0">
                <a:solidFill>
                  <a:srgbClr val="FF8AAF"/>
                </a:solidFill>
                <a:latin typeface="Petrona" pitchFamily="34" charset="0"/>
                <a:ea typeface="Petrona" pitchFamily="34" charset="-122"/>
                <a:cs typeface="Petrona" pitchFamily="34" charset="-120"/>
              </a:rPr>
              <a:t>Impact on Kenya</a:t>
            </a:r>
            <a:endParaRPr lang="en-US" sz="2552" dirty="0"/>
          </a:p>
        </p:txBody>
      </p:sp>
      <p:sp>
        <p:nvSpPr>
          <p:cNvPr id="8" name="Text 5"/>
          <p:cNvSpPr/>
          <p:nvPr/>
        </p:nvSpPr>
        <p:spPr>
          <a:xfrm>
            <a:off x="5372695" y="4055507"/>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While Kenya has never adopted communist rule, it faced its influence during the Cold War, leading to political and social movements.</a:t>
            </a:r>
            <a:endParaRPr lang="en-US" sz="1944" dirty="0"/>
          </a:p>
        </p:txBody>
      </p:sp>
      <p:sp>
        <p:nvSpPr>
          <p:cNvPr id="9" name="Text 6"/>
          <p:cNvSpPr/>
          <p:nvPr/>
        </p:nvSpPr>
        <p:spPr>
          <a:xfrm>
            <a:off x="9881354" y="3403640"/>
            <a:ext cx="3240405" cy="405051"/>
          </a:xfrm>
          <a:prstGeom prst="rect">
            <a:avLst/>
          </a:prstGeom>
          <a:noFill/>
          <a:ln/>
        </p:spPr>
        <p:txBody>
          <a:bodyPr wrap="none" rtlCol="0" anchor="t"/>
          <a:lstStyle/>
          <a:p>
            <a:pPr marL="0" indent="0">
              <a:lnSpc>
                <a:spcPts val="3189"/>
              </a:lnSpc>
              <a:buNone/>
            </a:pPr>
            <a:r>
              <a:rPr lang="en-US" sz="2552" b="1" kern="0" spc="-51" dirty="0">
                <a:solidFill>
                  <a:srgbClr val="FF8AAF"/>
                </a:solidFill>
                <a:latin typeface="Petrona" pitchFamily="34" charset="0"/>
                <a:ea typeface="Petrona" pitchFamily="34" charset="-122"/>
                <a:cs typeface="Petrona" pitchFamily="34" charset="-120"/>
              </a:rPr>
              <a:t>Challenges</a:t>
            </a:r>
            <a:endParaRPr lang="en-US" sz="2552" dirty="0"/>
          </a:p>
        </p:txBody>
      </p:sp>
      <p:sp>
        <p:nvSpPr>
          <p:cNvPr id="10" name="Text 7"/>
          <p:cNvSpPr/>
          <p:nvPr/>
        </p:nvSpPr>
        <p:spPr>
          <a:xfrm>
            <a:off x="9881354" y="4055507"/>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Communism's emphasis on collectivism may clash with Kenya's existing social structures and individual aspirations.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73480"/>
            <a:ext cx="7903250" cy="566976"/>
          </a:xfrm>
          <a:prstGeom prst="rect">
            <a:avLst/>
          </a:prstGeom>
          <a:noFill/>
          <a:ln/>
        </p:spPr>
        <p:txBody>
          <a:bodyPr wrap="none" rtlCol="0" anchor="t"/>
          <a:lstStyle/>
          <a:p>
            <a:pPr marL="0" indent="0">
              <a:lnSpc>
                <a:spcPts val="4465"/>
              </a:lnSpc>
              <a:buNone/>
            </a:pPr>
            <a:r>
              <a:rPr lang="en-US" sz="3572" b="1" kern="0" spc="-71" dirty="0">
                <a:solidFill>
                  <a:srgbClr val="FF8AAF"/>
                </a:solidFill>
                <a:latin typeface="Petrona" pitchFamily="34" charset="0"/>
                <a:ea typeface="Petrona" pitchFamily="34" charset="-122"/>
                <a:cs typeface="Petrona" pitchFamily="34" charset="-120"/>
              </a:rPr>
              <a:t>Human Trafficking: A Growing Concern</a:t>
            </a:r>
            <a:endParaRPr lang="en-US" sz="3572" dirty="0"/>
          </a:p>
        </p:txBody>
      </p:sp>
      <p:sp>
        <p:nvSpPr>
          <p:cNvPr id="6" name="Shape 2"/>
          <p:cNvSpPr/>
          <p:nvPr/>
        </p:nvSpPr>
        <p:spPr>
          <a:xfrm>
            <a:off x="604837" y="2193965"/>
            <a:ext cx="388739" cy="388739"/>
          </a:xfrm>
          <a:prstGeom prst="roundRect">
            <a:avLst>
              <a:gd name="adj" fmla="val 18672"/>
            </a:avLst>
          </a:prstGeom>
          <a:solidFill>
            <a:srgbClr val="2F1D63"/>
          </a:solidFill>
          <a:ln w="7620">
            <a:solidFill>
              <a:srgbClr val="48367C"/>
            </a:solidFill>
            <a:prstDash val="solid"/>
          </a:ln>
        </p:spPr>
      </p:sp>
      <p:sp>
        <p:nvSpPr>
          <p:cNvPr id="7" name="Text 3"/>
          <p:cNvSpPr/>
          <p:nvPr/>
        </p:nvSpPr>
        <p:spPr>
          <a:xfrm>
            <a:off x="743664" y="2252186"/>
            <a:ext cx="111085"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1</a:t>
            </a:r>
            <a:endParaRPr lang="en-US" sz="2143" dirty="0"/>
          </a:p>
        </p:txBody>
      </p:sp>
      <p:sp>
        <p:nvSpPr>
          <p:cNvPr id="8" name="Text 4"/>
          <p:cNvSpPr/>
          <p:nvPr/>
        </p:nvSpPr>
        <p:spPr>
          <a:xfrm>
            <a:off x="1166336" y="2193965"/>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Exploitation</a:t>
            </a:r>
            <a:endParaRPr lang="en-US" sz="1786" dirty="0"/>
          </a:p>
        </p:txBody>
      </p:sp>
      <p:sp>
        <p:nvSpPr>
          <p:cNvPr id="9" name="Text 5"/>
          <p:cNvSpPr/>
          <p:nvPr/>
        </p:nvSpPr>
        <p:spPr>
          <a:xfrm>
            <a:off x="1166336" y="2581037"/>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Human trafficking exploits individuals for forced labor, sexual exploitation, or organ harvesting, often driven by poverty and lack of opportunities.</a:t>
            </a:r>
            <a:endParaRPr lang="en-US" sz="1361" dirty="0"/>
          </a:p>
        </p:txBody>
      </p:sp>
      <p:sp>
        <p:nvSpPr>
          <p:cNvPr id="10" name="Shape 6"/>
          <p:cNvSpPr/>
          <p:nvPr/>
        </p:nvSpPr>
        <p:spPr>
          <a:xfrm>
            <a:off x="604837" y="3501271"/>
            <a:ext cx="388739" cy="388739"/>
          </a:xfrm>
          <a:prstGeom prst="roundRect">
            <a:avLst>
              <a:gd name="adj" fmla="val 18672"/>
            </a:avLst>
          </a:prstGeom>
          <a:solidFill>
            <a:srgbClr val="2F1D63"/>
          </a:solidFill>
          <a:ln w="7620">
            <a:solidFill>
              <a:srgbClr val="48367C"/>
            </a:solidFill>
            <a:prstDash val="solid"/>
          </a:ln>
        </p:spPr>
      </p:sp>
      <p:sp>
        <p:nvSpPr>
          <p:cNvPr id="11" name="Text 7"/>
          <p:cNvSpPr/>
          <p:nvPr/>
        </p:nvSpPr>
        <p:spPr>
          <a:xfrm>
            <a:off x="724733" y="3559493"/>
            <a:ext cx="148947"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2</a:t>
            </a:r>
            <a:endParaRPr lang="en-US" sz="2143" dirty="0"/>
          </a:p>
        </p:txBody>
      </p:sp>
      <p:sp>
        <p:nvSpPr>
          <p:cNvPr id="12" name="Text 8"/>
          <p:cNvSpPr/>
          <p:nvPr/>
        </p:nvSpPr>
        <p:spPr>
          <a:xfrm>
            <a:off x="1166336" y="3501271"/>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Vulnerability</a:t>
            </a:r>
            <a:endParaRPr lang="en-US" sz="1786" dirty="0"/>
          </a:p>
        </p:txBody>
      </p:sp>
      <p:sp>
        <p:nvSpPr>
          <p:cNvPr id="13" name="Text 9"/>
          <p:cNvSpPr/>
          <p:nvPr/>
        </p:nvSpPr>
        <p:spPr>
          <a:xfrm>
            <a:off x="1166336" y="3888343"/>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Kenya, with its diverse demographics and economic disparities, faces significant vulnerabilities to human trafficking, impacting both domestic and international movements.</a:t>
            </a:r>
            <a:endParaRPr lang="en-US" sz="1361" dirty="0"/>
          </a:p>
        </p:txBody>
      </p:sp>
      <p:sp>
        <p:nvSpPr>
          <p:cNvPr id="14" name="Shape 10"/>
          <p:cNvSpPr/>
          <p:nvPr/>
        </p:nvSpPr>
        <p:spPr>
          <a:xfrm>
            <a:off x="604837" y="4808577"/>
            <a:ext cx="388739" cy="388739"/>
          </a:xfrm>
          <a:prstGeom prst="roundRect">
            <a:avLst>
              <a:gd name="adj" fmla="val 18672"/>
            </a:avLst>
          </a:prstGeom>
          <a:solidFill>
            <a:srgbClr val="2F1D63"/>
          </a:solidFill>
          <a:ln w="7620">
            <a:solidFill>
              <a:srgbClr val="48367C"/>
            </a:solidFill>
            <a:prstDash val="solid"/>
          </a:ln>
        </p:spPr>
      </p:sp>
      <p:sp>
        <p:nvSpPr>
          <p:cNvPr id="15" name="Text 11"/>
          <p:cNvSpPr/>
          <p:nvPr/>
        </p:nvSpPr>
        <p:spPr>
          <a:xfrm>
            <a:off x="724852" y="4866799"/>
            <a:ext cx="148709"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3</a:t>
            </a:r>
            <a:endParaRPr lang="en-US" sz="2143" dirty="0"/>
          </a:p>
        </p:txBody>
      </p:sp>
      <p:sp>
        <p:nvSpPr>
          <p:cNvPr id="16" name="Text 12"/>
          <p:cNvSpPr/>
          <p:nvPr/>
        </p:nvSpPr>
        <p:spPr>
          <a:xfrm>
            <a:off x="1166336" y="4808577"/>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Consequences</a:t>
            </a:r>
            <a:endParaRPr lang="en-US" sz="1786" dirty="0"/>
          </a:p>
        </p:txBody>
      </p:sp>
      <p:sp>
        <p:nvSpPr>
          <p:cNvPr id="17" name="Text 13"/>
          <p:cNvSpPr/>
          <p:nvPr/>
        </p:nvSpPr>
        <p:spPr>
          <a:xfrm>
            <a:off x="1166336" y="5195649"/>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Human trafficking can result in psychological trauma, physical harm, and social marginalization, perpetuating a cycle of exploitation and vulnerability.</a:t>
            </a:r>
            <a:endParaRPr lang="en-US" sz="1361" dirty="0"/>
          </a:p>
        </p:txBody>
      </p:sp>
      <p:sp>
        <p:nvSpPr>
          <p:cNvPr id="18" name="Shape 14"/>
          <p:cNvSpPr/>
          <p:nvPr/>
        </p:nvSpPr>
        <p:spPr>
          <a:xfrm>
            <a:off x="604837" y="6115883"/>
            <a:ext cx="388739" cy="388739"/>
          </a:xfrm>
          <a:prstGeom prst="roundRect">
            <a:avLst>
              <a:gd name="adj" fmla="val 18672"/>
            </a:avLst>
          </a:prstGeom>
          <a:solidFill>
            <a:srgbClr val="2F1D63"/>
          </a:solidFill>
          <a:ln w="7620">
            <a:solidFill>
              <a:srgbClr val="48367C"/>
            </a:solidFill>
            <a:prstDash val="solid"/>
          </a:ln>
        </p:spPr>
      </p:sp>
      <p:sp>
        <p:nvSpPr>
          <p:cNvPr id="19" name="Text 15"/>
          <p:cNvSpPr/>
          <p:nvPr/>
        </p:nvSpPr>
        <p:spPr>
          <a:xfrm>
            <a:off x="728543" y="6174105"/>
            <a:ext cx="141327"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4</a:t>
            </a:r>
            <a:endParaRPr lang="en-US" sz="2143" dirty="0"/>
          </a:p>
        </p:txBody>
      </p:sp>
      <p:sp>
        <p:nvSpPr>
          <p:cNvPr id="20" name="Text 16"/>
          <p:cNvSpPr/>
          <p:nvPr/>
        </p:nvSpPr>
        <p:spPr>
          <a:xfrm>
            <a:off x="1166336" y="6115883"/>
            <a:ext cx="2268260" cy="283488"/>
          </a:xfrm>
          <a:prstGeom prst="rect">
            <a:avLst/>
          </a:prstGeom>
          <a:noFill/>
          <a:ln/>
        </p:spPr>
        <p:txBody>
          <a:bodyPr wrap="none" rtlCol="0" anchor="t"/>
          <a:lstStyle/>
          <a:p>
            <a:pPr marL="0" indent="0">
              <a:lnSpc>
                <a:spcPts val="2233"/>
              </a:lnSpc>
              <a:buNone/>
            </a:pPr>
            <a:r>
              <a:rPr lang="en-US" sz="1786" b="1" kern="0" spc="-36" dirty="0">
                <a:solidFill>
                  <a:srgbClr val="E0D6DE"/>
                </a:solidFill>
                <a:latin typeface="Petrona" pitchFamily="34" charset="0"/>
                <a:ea typeface="Petrona" pitchFamily="34" charset="-122"/>
                <a:cs typeface="Petrona" pitchFamily="34" charset="-120"/>
              </a:rPr>
              <a:t>Response</a:t>
            </a:r>
            <a:endParaRPr lang="en-US" sz="1786" dirty="0"/>
          </a:p>
        </p:txBody>
      </p:sp>
      <p:sp>
        <p:nvSpPr>
          <p:cNvPr id="21" name="Text 17"/>
          <p:cNvSpPr/>
          <p:nvPr/>
        </p:nvSpPr>
        <p:spPr>
          <a:xfrm>
            <a:off x="1166336" y="6502956"/>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Combating human trafficking requires a multi-pronged approach, including law enforcement, victim support, and addressing the underlying root causes of vulnerability.</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587573"/>
            <a:ext cx="7934325" cy="1133951"/>
          </a:xfrm>
          <a:prstGeom prst="rect">
            <a:avLst/>
          </a:prstGeom>
          <a:noFill/>
          <a:ln/>
        </p:spPr>
        <p:txBody>
          <a:bodyPr wrap="square" rtlCol="0" anchor="t"/>
          <a:lstStyle/>
          <a:p>
            <a:pPr marL="0" indent="0">
              <a:lnSpc>
                <a:spcPts val="4465"/>
              </a:lnSpc>
              <a:buNone/>
            </a:pPr>
            <a:r>
              <a:rPr lang="en-US" sz="3572" b="1" kern="0" spc="-71" dirty="0">
                <a:solidFill>
                  <a:srgbClr val="FF8AAF"/>
                </a:solidFill>
                <a:latin typeface="Petrona" pitchFamily="34" charset="0"/>
                <a:ea typeface="Petrona" pitchFamily="34" charset="-122"/>
                <a:cs typeface="Petrona" pitchFamily="34" charset="-120"/>
              </a:rPr>
              <a:t>Food Sovereignty: Ensuring Access and Sustainability</a:t>
            </a:r>
            <a:endParaRPr lang="en-US" sz="3572" dirty="0"/>
          </a:p>
        </p:txBody>
      </p:sp>
      <p:sp>
        <p:nvSpPr>
          <p:cNvPr id="6" name="Shape 2"/>
          <p:cNvSpPr/>
          <p:nvPr/>
        </p:nvSpPr>
        <p:spPr>
          <a:xfrm>
            <a:off x="6339007" y="1980724"/>
            <a:ext cx="22860" cy="5661303"/>
          </a:xfrm>
          <a:prstGeom prst="roundRect">
            <a:avLst>
              <a:gd name="adj" fmla="val 317520"/>
            </a:avLst>
          </a:prstGeom>
          <a:solidFill>
            <a:srgbClr val="48367C"/>
          </a:solidFill>
          <a:ln/>
        </p:spPr>
      </p:sp>
      <p:sp>
        <p:nvSpPr>
          <p:cNvPr id="7" name="Shape 3"/>
          <p:cNvSpPr/>
          <p:nvPr/>
        </p:nvSpPr>
        <p:spPr>
          <a:xfrm>
            <a:off x="6521946" y="2357914"/>
            <a:ext cx="604837" cy="22860"/>
          </a:xfrm>
          <a:prstGeom prst="roundRect">
            <a:avLst>
              <a:gd name="adj" fmla="val 317520"/>
            </a:avLst>
          </a:prstGeom>
          <a:solidFill>
            <a:srgbClr val="48367C"/>
          </a:solidFill>
          <a:ln/>
        </p:spPr>
      </p:sp>
      <p:sp>
        <p:nvSpPr>
          <p:cNvPr id="8" name="Shape 4"/>
          <p:cNvSpPr/>
          <p:nvPr/>
        </p:nvSpPr>
        <p:spPr>
          <a:xfrm>
            <a:off x="6156067" y="2175034"/>
            <a:ext cx="388739" cy="388739"/>
          </a:xfrm>
          <a:prstGeom prst="roundRect">
            <a:avLst>
              <a:gd name="adj" fmla="val 18672"/>
            </a:avLst>
          </a:prstGeom>
          <a:solidFill>
            <a:srgbClr val="2F1D63"/>
          </a:solidFill>
          <a:ln w="7620">
            <a:solidFill>
              <a:srgbClr val="48367C"/>
            </a:solidFill>
            <a:prstDash val="solid"/>
          </a:ln>
        </p:spPr>
      </p:sp>
      <p:sp>
        <p:nvSpPr>
          <p:cNvPr id="9" name="Text 5"/>
          <p:cNvSpPr/>
          <p:nvPr/>
        </p:nvSpPr>
        <p:spPr>
          <a:xfrm>
            <a:off x="6294894" y="2233255"/>
            <a:ext cx="111085"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1</a:t>
            </a:r>
            <a:endParaRPr lang="en-US" sz="2143" dirty="0"/>
          </a:p>
        </p:txBody>
      </p:sp>
      <p:sp>
        <p:nvSpPr>
          <p:cNvPr id="10" name="Text 6"/>
          <p:cNvSpPr/>
          <p:nvPr/>
        </p:nvSpPr>
        <p:spPr>
          <a:xfrm>
            <a:off x="7300913" y="2153483"/>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Challenges</a:t>
            </a:r>
            <a:endParaRPr lang="en-US" sz="1786" dirty="0"/>
          </a:p>
        </p:txBody>
      </p:sp>
      <p:sp>
        <p:nvSpPr>
          <p:cNvPr id="11" name="Text 7"/>
          <p:cNvSpPr/>
          <p:nvPr/>
        </p:nvSpPr>
        <p:spPr>
          <a:xfrm>
            <a:off x="7300913" y="2540556"/>
            <a:ext cx="6724650"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Climate change, poverty, and market fluctuations pose significant threats to food security and affordability in Kenya.</a:t>
            </a:r>
            <a:endParaRPr lang="en-US" sz="1361" dirty="0"/>
          </a:p>
        </p:txBody>
      </p:sp>
      <p:sp>
        <p:nvSpPr>
          <p:cNvPr id="12" name="Shape 8"/>
          <p:cNvSpPr/>
          <p:nvPr/>
        </p:nvSpPr>
        <p:spPr>
          <a:xfrm>
            <a:off x="6521946" y="3816429"/>
            <a:ext cx="604837" cy="22860"/>
          </a:xfrm>
          <a:prstGeom prst="roundRect">
            <a:avLst>
              <a:gd name="adj" fmla="val 317520"/>
            </a:avLst>
          </a:prstGeom>
          <a:solidFill>
            <a:srgbClr val="48367C"/>
          </a:solidFill>
          <a:ln/>
        </p:spPr>
      </p:sp>
      <p:sp>
        <p:nvSpPr>
          <p:cNvPr id="13" name="Shape 9"/>
          <p:cNvSpPr/>
          <p:nvPr/>
        </p:nvSpPr>
        <p:spPr>
          <a:xfrm>
            <a:off x="6156067" y="3633549"/>
            <a:ext cx="388739" cy="388739"/>
          </a:xfrm>
          <a:prstGeom prst="roundRect">
            <a:avLst>
              <a:gd name="adj" fmla="val 18672"/>
            </a:avLst>
          </a:prstGeom>
          <a:solidFill>
            <a:srgbClr val="2F1D63"/>
          </a:solidFill>
          <a:ln w="7620">
            <a:solidFill>
              <a:srgbClr val="48367C"/>
            </a:solidFill>
            <a:prstDash val="solid"/>
          </a:ln>
        </p:spPr>
      </p:sp>
      <p:sp>
        <p:nvSpPr>
          <p:cNvPr id="14" name="Text 10"/>
          <p:cNvSpPr/>
          <p:nvPr/>
        </p:nvSpPr>
        <p:spPr>
          <a:xfrm>
            <a:off x="6275963" y="3691771"/>
            <a:ext cx="148947"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2</a:t>
            </a:r>
            <a:endParaRPr lang="en-US" sz="2143" dirty="0"/>
          </a:p>
        </p:txBody>
      </p:sp>
      <p:sp>
        <p:nvSpPr>
          <p:cNvPr id="15" name="Text 11"/>
          <p:cNvSpPr/>
          <p:nvPr/>
        </p:nvSpPr>
        <p:spPr>
          <a:xfrm>
            <a:off x="7300913" y="3611999"/>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Food Sovereignty</a:t>
            </a:r>
            <a:endParaRPr lang="en-US" sz="1786" dirty="0"/>
          </a:p>
        </p:txBody>
      </p:sp>
      <p:sp>
        <p:nvSpPr>
          <p:cNvPr id="16" name="Text 12"/>
          <p:cNvSpPr/>
          <p:nvPr/>
        </p:nvSpPr>
        <p:spPr>
          <a:xfrm>
            <a:off x="7300913" y="3999071"/>
            <a:ext cx="6724650"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Food sovereignty empowers local communities to control their food systems, ensuring access to safe and nutritious food.</a:t>
            </a:r>
            <a:endParaRPr lang="en-US" sz="1361" dirty="0"/>
          </a:p>
        </p:txBody>
      </p:sp>
      <p:sp>
        <p:nvSpPr>
          <p:cNvPr id="17" name="Shape 13"/>
          <p:cNvSpPr/>
          <p:nvPr/>
        </p:nvSpPr>
        <p:spPr>
          <a:xfrm>
            <a:off x="6521946" y="5274945"/>
            <a:ext cx="604837" cy="22860"/>
          </a:xfrm>
          <a:prstGeom prst="roundRect">
            <a:avLst>
              <a:gd name="adj" fmla="val 317520"/>
            </a:avLst>
          </a:prstGeom>
          <a:solidFill>
            <a:srgbClr val="48367C"/>
          </a:solidFill>
          <a:ln/>
        </p:spPr>
      </p:sp>
      <p:sp>
        <p:nvSpPr>
          <p:cNvPr id="18" name="Shape 14"/>
          <p:cNvSpPr/>
          <p:nvPr/>
        </p:nvSpPr>
        <p:spPr>
          <a:xfrm>
            <a:off x="6156067" y="5092065"/>
            <a:ext cx="388739" cy="388739"/>
          </a:xfrm>
          <a:prstGeom prst="roundRect">
            <a:avLst>
              <a:gd name="adj" fmla="val 18672"/>
            </a:avLst>
          </a:prstGeom>
          <a:solidFill>
            <a:srgbClr val="2F1D63"/>
          </a:solidFill>
          <a:ln w="7620">
            <a:solidFill>
              <a:srgbClr val="48367C"/>
            </a:solidFill>
            <a:prstDash val="solid"/>
          </a:ln>
        </p:spPr>
      </p:sp>
      <p:sp>
        <p:nvSpPr>
          <p:cNvPr id="19" name="Text 15"/>
          <p:cNvSpPr/>
          <p:nvPr/>
        </p:nvSpPr>
        <p:spPr>
          <a:xfrm>
            <a:off x="6276082" y="5150287"/>
            <a:ext cx="148709"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3</a:t>
            </a:r>
            <a:endParaRPr lang="en-US" sz="2143" dirty="0"/>
          </a:p>
        </p:txBody>
      </p:sp>
      <p:sp>
        <p:nvSpPr>
          <p:cNvPr id="20" name="Text 16"/>
          <p:cNvSpPr/>
          <p:nvPr/>
        </p:nvSpPr>
        <p:spPr>
          <a:xfrm>
            <a:off x="7300913" y="5070515"/>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Sustainable Practices</a:t>
            </a:r>
            <a:endParaRPr lang="en-US" sz="1786" dirty="0"/>
          </a:p>
        </p:txBody>
      </p:sp>
      <p:sp>
        <p:nvSpPr>
          <p:cNvPr id="21" name="Text 17"/>
          <p:cNvSpPr/>
          <p:nvPr/>
        </p:nvSpPr>
        <p:spPr>
          <a:xfrm>
            <a:off x="7300913" y="5457587"/>
            <a:ext cx="6724650"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Promoting sustainable agricultural practices like agroforestry and rainwater harvesting enhances food production and ecological balance.</a:t>
            </a:r>
            <a:endParaRPr lang="en-US" sz="1361" dirty="0"/>
          </a:p>
        </p:txBody>
      </p:sp>
      <p:sp>
        <p:nvSpPr>
          <p:cNvPr id="22" name="Shape 18"/>
          <p:cNvSpPr/>
          <p:nvPr/>
        </p:nvSpPr>
        <p:spPr>
          <a:xfrm>
            <a:off x="6521946" y="6733461"/>
            <a:ext cx="604837" cy="22860"/>
          </a:xfrm>
          <a:prstGeom prst="roundRect">
            <a:avLst>
              <a:gd name="adj" fmla="val 317520"/>
            </a:avLst>
          </a:prstGeom>
          <a:solidFill>
            <a:srgbClr val="48367C"/>
          </a:solidFill>
          <a:ln/>
        </p:spPr>
      </p:sp>
      <p:sp>
        <p:nvSpPr>
          <p:cNvPr id="23" name="Shape 19"/>
          <p:cNvSpPr/>
          <p:nvPr/>
        </p:nvSpPr>
        <p:spPr>
          <a:xfrm>
            <a:off x="6156067" y="6550581"/>
            <a:ext cx="388739" cy="388739"/>
          </a:xfrm>
          <a:prstGeom prst="roundRect">
            <a:avLst>
              <a:gd name="adj" fmla="val 18672"/>
            </a:avLst>
          </a:prstGeom>
          <a:solidFill>
            <a:srgbClr val="2F1D63"/>
          </a:solidFill>
          <a:ln w="7620">
            <a:solidFill>
              <a:srgbClr val="48367C"/>
            </a:solidFill>
            <a:prstDash val="solid"/>
          </a:ln>
        </p:spPr>
      </p:sp>
      <p:sp>
        <p:nvSpPr>
          <p:cNvPr id="24" name="Text 20"/>
          <p:cNvSpPr/>
          <p:nvPr/>
        </p:nvSpPr>
        <p:spPr>
          <a:xfrm>
            <a:off x="6279773" y="6608802"/>
            <a:ext cx="141327" cy="272177"/>
          </a:xfrm>
          <a:prstGeom prst="rect">
            <a:avLst/>
          </a:prstGeom>
          <a:noFill/>
          <a:ln/>
        </p:spPr>
        <p:txBody>
          <a:bodyPr wrap="none" rtlCol="0" anchor="t"/>
          <a:lstStyle/>
          <a:p>
            <a:pPr marL="0" indent="0" algn="ctr">
              <a:lnSpc>
                <a:spcPts val="2143"/>
              </a:lnSpc>
              <a:buNone/>
            </a:pPr>
            <a:r>
              <a:rPr lang="en-US" sz="2143" b="1" kern="0" spc="-43" dirty="0">
                <a:solidFill>
                  <a:srgbClr val="E0D6DE"/>
                </a:solidFill>
                <a:latin typeface="Petrona" pitchFamily="34" charset="0"/>
                <a:ea typeface="Petrona" pitchFamily="34" charset="-122"/>
                <a:cs typeface="Petrona" pitchFamily="34" charset="-120"/>
              </a:rPr>
              <a:t>4</a:t>
            </a:r>
            <a:endParaRPr lang="en-US" sz="2143" dirty="0"/>
          </a:p>
        </p:txBody>
      </p:sp>
      <p:sp>
        <p:nvSpPr>
          <p:cNvPr id="25" name="Text 21"/>
          <p:cNvSpPr/>
          <p:nvPr/>
        </p:nvSpPr>
        <p:spPr>
          <a:xfrm>
            <a:off x="7300913" y="6529030"/>
            <a:ext cx="2714625"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Community Empowerment</a:t>
            </a:r>
            <a:endParaRPr lang="en-US" sz="1786" dirty="0"/>
          </a:p>
        </p:txBody>
      </p:sp>
      <p:sp>
        <p:nvSpPr>
          <p:cNvPr id="26" name="Text 22"/>
          <p:cNvSpPr/>
          <p:nvPr/>
        </p:nvSpPr>
        <p:spPr>
          <a:xfrm>
            <a:off x="7300913" y="6916103"/>
            <a:ext cx="6724650"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Empowering farmers with knowledge, resources, and market access strengthens their role in food production and distribution.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8025" y="1216343"/>
            <a:ext cx="7900749" cy="1165622"/>
          </a:xfrm>
          <a:prstGeom prst="rect">
            <a:avLst/>
          </a:prstGeom>
          <a:noFill/>
          <a:ln/>
        </p:spPr>
        <p:txBody>
          <a:bodyPr wrap="square" rtlCol="0" anchor="t"/>
          <a:lstStyle/>
          <a:p>
            <a:pPr marL="0" indent="0">
              <a:lnSpc>
                <a:spcPts val="4590"/>
              </a:lnSpc>
              <a:buNone/>
            </a:pPr>
            <a:r>
              <a:rPr lang="en-US" sz="3672" b="1" kern="0" spc="-73" dirty="0">
                <a:solidFill>
                  <a:srgbClr val="FF8AAF"/>
                </a:solidFill>
                <a:latin typeface="Petrona" pitchFamily="34" charset="0"/>
                <a:ea typeface="Petrona" pitchFamily="34" charset="-122"/>
                <a:cs typeface="Petrona" pitchFamily="34" charset="-120"/>
              </a:rPr>
              <a:t>Misinformation: The Spread of False Information</a:t>
            </a:r>
            <a:endParaRPr lang="en-US" sz="3672" dirty="0"/>
          </a:p>
        </p:txBody>
      </p:sp>
      <p:sp>
        <p:nvSpPr>
          <p:cNvPr id="6" name="Shape 2"/>
          <p:cNvSpPr/>
          <p:nvPr/>
        </p:nvSpPr>
        <p:spPr>
          <a:xfrm>
            <a:off x="6108025" y="2648307"/>
            <a:ext cx="7900749" cy="1336596"/>
          </a:xfrm>
          <a:prstGeom prst="roundRect">
            <a:avLst>
              <a:gd name="adj" fmla="val 5582"/>
            </a:avLst>
          </a:prstGeom>
          <a:solidFill>
            <a:srgbClr val="2F1D63"/>
          </a:solidFill>
          <a:ln w="7620">
            <a:solidFill>
              <a:srgbClr val="48367C"/>
            </a:solidFill>
            <a:prstDash val="solid"/>
          </a:ln>
        </p:spPr>
      </p:sp>
      <p:sp>
        <p:nvSpPr>
          <p:cNvPr id="7" name="Text 3"/>
          <p:cNvSpPr/>
          <p:nvPr/>
        </p:nvSpPr>
        <p:spPr>
          <a:xfrm>
            <a:off x="6293168" y="2833449"/>
            <a:ext cx="2331482" cy="291346"/>
          </a:xfrm>
          <a:prstGeom prst="rect">
            <a:avLst/>
          </a:prstGeom>
          <a:noFill/>
          <a:ln/>
        </p:spPr>
        <p:txBody>
          <a:bodyPr wrap="none" rtlCol="0" anchor="t"/>
          <a:lstStyle/>
          <a:p>
            <a:pPr marL="0" indent="0">
              <a:lnSpc>
                <a:spcPts val="2295"/>
              </a:lnSpc>
              <a:buNone/>
            </a:pPr>
            <a:r>
              <a:rPr lang="en-US" sz="1836" b="1" kern="0" spc="-37" dirty="0">
                <a:solidFill>
                  <a:srgbClr val="E0D6DE"/>
                </a:solidFill>
                <a:latin typeface="Petrona" pitchFamily="34" charset="0"/>
                <a:ea typeface="Petrona" pitchFamily="34" charset="-122"/>
                <a:cs typeface="Petrona" pitchFamily="34" charset="-120"/>
              </a:rPr>
              <a:t>Digital Age</a:t>
            </a:r>
            <a:endParaRPr lang="en-US" sz="1836" dirty="0"/>
          </a:p>
        </p:txBody>
      </p:sp>
      <p:sp>
        <p:nvSpPr>
          <p:cNvPr id="8" name="Text 4"/>
          <p:cNvSpPr/>
          <p:nvPr/>
        </p:nvSpPr>
        <p:spPr>
          <a:xfrm>
            <a:off x="6293168" y="3231356"/>
            <a:ext cx="7530465" cy="568404"/>
          </a:xfrm>
          <a:prstGeom prst="rect">
            <a:avLst/>
          </a:prstGeom>
          <a:noFill/>
          <a:ln/>
        </p:spPr>
        <p:txBody>
          <a:bodyPr wrap="square" rtlCol="0" anchor="t"/>
          <a:lstStyle/>
          <a:p>
            <a:pPr marL="0" indent="0">
              <a:lnSpc>
                <a:spcPts val="2238"/>
              </a:lnSpc>
              <a:buNone/>
            </a:pPr>
            <a:r>
              <a:rPr lang="en-US" sz="1399" kern="0" spc="-28" dirty="0">
                <a:solidFill>
                  <a:srgbClr val="E0D6DE"/>
                </a:solidFill>
                <a:latin typeface="Inter" pitchFamily="34" charset="0"/>
                <a:ea typeface="Inter" pitchFamily="34" charset="-122"/>
                <a:cs typeface="Inter" pitchFamily="34" charset="-120"/>
              </a:rPr>
              <a:t>The internet has democratized information but also amplified the spread of misinformation, with profound social and political implications.</a:t>
            </a:r>
            <a:endParaRPr lang="en-US" sz="1399" dirty="0"/>
          </a:p>
        </p:txBody>
      </p:sp>
      <p:sp>
        <p:nvSpPr>
          <p:cNvPr id="9" name="Shape 5"/>
          <p:cNvSpPr/>
          <p:nvPr/>
        </p:nvSpPr>
        <p:spPr>
          <a:xfrm>
            <a:off x="6108025" y="4162425"/>
            <a:ext cx="7900749" cy="1336596"/>
          </a:xfrm>
          <a:prstGeom prst="roundRect">
            <a:avLst>
              <a:gd name="adj" fmla="val 5582"/>
            </a:avLst>
          </a:prstGeom>
          <a:solidFill>
            <a:srgbClr val="2F1D63"/>
          </a:solidFill>
          <a:ln w="7620">
            <a:solidFill>
              <a:srgbClr val="48367C"/>
            </a:solidFill>
            <a:prstDash val="solid"/>
          </a:ln>
        </p:spPr>
      </p:sp>
      <p:sp>
        <p:nvSpPr>
          <p:cNvPr id="10" name="Text 6"/>
          <p:cNvSpPr/>
          <p:nvPr/>
        </p:nvSpPr>
        <p:spPr>
          <a:xfrm>
            <a:off x="6293168" y="4347567"/>
            <a:ext cx="2331482" cy="291346"/>
          </a:xfrm>
          <a:prstGeom prst="rect">
            <a:avLst/>
          </a:prstGeom>
          <a:noFill/>
          <a:ln/>
        </p:spPr>
        <p:txBody>
          <a:bodyPr wrap="none" rtlCol="0" anchor="t"/>
          <a:lstStyle/>
          <a:p>
            <a:pPr marL="0" indent="0">
              <a:lnSpc>
                <a:spcPts val="2295"/>
              </a:lnSpc>
              <a:buNone/>
            </a:pPr>
            <a:r>
              <a:rPr lang="en-US" sz="1836" b="1" kern="0" spc="-37" dirty="0">
                <a:solidFill>
                  <a:srgbClr val="E0D6DE"/>
                </a:solidFill>
                <a:latin typeface="Petrona" pitchFamily="34" charset="0"/>
                <a:ea typeface="Petrona" pitchFamily="34" charset="-122"/>
                <a:cs typeface="Petrona" pitchFamily="34" charset="-120"/>
              </a:rPr>
              <a:t>Impact on Society</a:t>
            </a:r>
            <a:endParaRPr lang="en-US" sz="1836" dirty="0"/>
          </a:p>
        </p:txBody>
      </p:sp>
      <p:sp>
        <p:nvSpPr>
          <p:cNvPr id="11" name="Text 7"/>
          <p:cNvSpPr/>
          <p:nvPr/>
        </p:nvSpPr>
        <p:spPr>
          <a:xfrm>
            <a:off x="6293168" y="4745474"/>
            <a:ext cx="7530465" cy="568404"/>
          </a:xfrm>
          <a:prstGeom prst="rect">
            <a:avLst/>
          </a:prstGeom>
          <a:noFill/>
          <a:ln/>
        </p:spPr>
        <p:txBody>
          <a:bodyPr wrap="square" rtlCol="0" anchor="t"/>
          <a:lstStyle/>
          <a:p>
            <a:pPr marL="0" indent="0">
              <a:lnSpc>
                <a:spcPts val="2238"/>
              </a:lnSpc>
              <a:buNone/>
            </a:pPr>
            <a:r>
              <a:rPr lang="en-US" sz="1399" kern="0" spc="-28" dirty="0">
                <a:solidFill>
                  <a:srgbClr val="E0D6DE"/>
                </a:solidFill>
                <a:latin typeface="Inter" pitchFamily="34" charset="0"/>
                <a:ea typeface="Inter" pitchFamily="34" charset="-122"/>
                <a:cs typeface="Inter" pitchFamily="34" charset="-120"/>
              </a:rPr>
              <a:t>Misinformation can erode trust in institutions, fuel social divisions, and hinder informed decision-making, impacting public health and social cohesion.</a:t>
            </a:r>
            <a:endParaRPr lang="en-US" sz="1399" dirty="0"/>
          </a:p>
        </p:txBody>
      </p:sp>
      <p:sp>
        <p:nvSpPr>
          <p:cNvPr id="12" name="Shape 8"/>
          <p:cNvSpPr/>
          <p:nvPr/>
        </p:nvSpPr>
        <p:spPr>
          <a:xfrm>
            <a:off x="6108025" y="5676543"/>
            <a:ext cx="7900749" cy="1336596"/>
          </a:xfrm>
          <a:prstGeom prst="roundRect">
            <a:avLst>
              <a:gd name="adj" fmla="val 5582"/>
            </a:avLst>
          </a:prstGeom>
          <a:solidFill>
            <a:srgbClr val="2F1D63"/>
          </a:solidFill>
          <a:ln w="7620">
            <a:solidFill>
              <a:srgbClr val="48367C"/>
            </a:solidFill>
            <a:prstDash val="solid"/>
          </a:ln>
        </p:spPr>
      </p:sp>
      <p:sp>
        <p:nvSpPr>
          <p:cNvPr id="13" name="Text 9"/>
          <p:cNvSpPr/>
          <p:nvPr/>
        </p:nvSpPr>
        <p:spPr>
          <a:xfrm>
            <a:off x="6293168" y="5861685"/>
            <a:ext cx="2829401" cy="291346"/>
          </a:xfrm>
          <a:prstGeom prst="rect">
            <a:avLst/>
          </a:prstGeom>
          <a:noFill/>
          <a:ln/>
        </p:spPr>
        <p:txBody>
          <a:bodyPr wrap="none" rtlCol="0" anchor="t"/>
          <a:lstStyle/>
          <a:p>
            <a:pPr marL="0" indent="0">
              <a:lnSpc>
                <a:spcPts val="2295"/>
              </a:lnSpc>
              <a:buNone/>
            </a:pPr>
            <a:r>
              <a:rPr lang="en-US" sz="1836" b="1" kern="0" spc="-37" dirty="0">
                <a:solidFill>
                  <a:srgbClr val="E0D6DE"/>
                </a:solidFill>
                <a:latin typeface="Petrona" pitchFamily="34" charset="0"/>
                <a:ea typeface="Petrona" pitchFamily="34" charset="-122"/>
                <a:cs typeface="Petrona" pitchFamily="34" charset="-120"/>
              </a:rPr>
              <a:t>Combating Misinformation</a:t>
            </a:r>
            <a:endParaRPr lang="en-US" sz="1836" dirty="0"/>
          </a:p>
        </p:txBody>
      </p:sp>
      <p:sp>
        <p:nvSpPr>
          <p:cNvPr id="14" name="Text 10"/>
          <p:cNvSpPr/>
          <p:nvPr/>
        </p:nvSpPr>
        <p:spPr>
          <a:xfrm>
            <a:off x="6293168" y="6259592"/>
            <a:ext cx="7530465" cy="568404"/>
          </a:xfrm>
          <a:prstGeom prst="rect">
            <a:avLst/>
          </a:prstGeom>
          <a:noFill/>
          <a:ln/>
        </p:spPr>
        <p:txBody>
          <a:bodyPr wrap="square" rtlCol="0" anchor="t"/>
          <a:lstStyle/>
          <a:p>
            <a:pPr marL="0" indent="0">
              <a:lnSpc>
                <a:spcPts val="2238"/>
              </a:lnSpc>
              <a:buNone/>
            </a:pPr>
            <a:r>
              <a:rPr lang="en-US" sz="1399" kern="0" spc="-28" dirty="0">
                <a:solidFill>
                  <a:srgbClr val="E0D6DE"/>
                </a:solidFill>
                <a:latin typeface="Inter" pitchFamily="34" charset="0"/>
                <a:ea typeface="Inter" pitchFamily="34" charset="-122"/>
                <a:cs typeface="Inter" pitchFamily="34" charset="-120"/>
              </a:rPr>
              <a:t>Developing media literacy skills, promoting fact-checking initiatives, and fostering critical thinking are crucial for navigating the digital landscape.</a:t>
            </a:r>
            <a:endParaRPr lang="en-US" sz="139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53058"/>
            <a:ext cx="7934325" cy="1133951"/>
          </a:xfrm>
          <a:prstGeom prst="rect">
            <a:avLst/>
          </a:prstGeom>
          <a:noFill/>
          <a:ln/>
        </p:spPr>
        <p:txBody>
          <a:bodyPr wrap="square" rtlCol="0" anchor="t"/>
          <a:lstStyle/>
          <a:p>
            <a:pPr marL="0" indent="0">
              <a:lnSpc>
                <a:spcPts val="4465"/>
              </a:lnSpc>
              <a:buNone/>
            </a:pPr>
            <a:r>
              <a:rPr lang="en-US" sz="3572" b="1" kern="0" spc="-71" dirty="0">
                <a:solidFill>
                  <a:srgbClr val="FF8AAF"/>
                </a:solidFill>
                <a:latin typeface="Petrona" pitchFamily="34" charset="0"/>
                <a:ea typeface="Petrona" pitchFamily="34" charset="-122"/>
                <a:cs typeface="Petrona" pitchFamily="34" charset="-120"/>
              </a:rPr>
              <a:t>Effects of Communism on Kenyan Society</a:t>
            </a:r>
            <a:endParaRPr lang="en-US" sz="3572" dirty="0"/>
          </a:p>
        </p:txBody>
      </p:sp>
      <p:pic>
        <p:nvPicPr>
          <p:cNvPr id="6" name="Image 2" descr="preencoded.png"/>
          <p:cNvPicPr>
            <a:picLocks noChangeAspect="1"/>
          </p:cNvPicPr>
          <p:nvPr/>
        </p:nvPicPr>
        <p:blipFill>
          <a:blip r:embed="rId5"/>
          <a:stretch>
            <a:fillRect/>
          </a:stretch>
        </p:blipFill>
        <p:spPr>
          <a:xfrm>
            <a:off x="604837" y="2046208"/>
            <a:ext cx="864037" cy="1382554"/>
          </a:xfrm>
          <a:prstGeom prst="rect">
            <a:avLst/>
          </a:prstGeom>
        </p:spPr>
      </p:pic>
      <p:sp>
        <p:nvSpPr>
          <p:cNvPr id="7" name="Text 2"/>
          <p:cNvSpPr/>
          <p:nvPr/>
        </p:nvSpPr>
        <p:spPr>
          <a:xfrm>
            <a:off x="1728073" y="2218968"/>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Political Influences</a:t>
            </a:r>
            <a:endParaRPr lang="en-US" sz="1786" dirty="0"/>
          </a:p>
        </p:txBody>
      </p:sp>
      <p:sp>
        <p:nvSpPr>
          <p:cNvPr id="8" name="Text 3"/>
          <p:cNvSpPr/>
          <p:nvPr/>
        </p:nvSpPr>
        <p:spPr>
          <a:xfrm>
            <a:off x="1728073" y="2606040"/>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The Cold War brought about political tensions and ideological debates, with some Kenyans embracing communist ideas.</a:t>
            </a:r>
            <a:endParaRPr lang="en-US" sz="1361" dirty="0"/>
          </a:p>
        </p:txBody>
      </p:sp>
      <p:pic>
        <p:nvPicPr>
          <p:cNvPr id="9" name="Image 3" descr="preencoded.png"/>
          <p:cNvPicPr>
            <a:picLocks noChangeAspect="1"/>
          </p:cNvPicPr>
          <p:nvPr/>
        </p:nvPicPr>
        <p:blipFill>
          <a:blip r:embed="rId6"/>
          <a:stretch>
            <a:fillRect/>
          </a:stretch>
        </p:blipFill>
        <p:spPr>
          <a:xfrm>
            <a:off x="604837" y="3428762"/>
            <a:ext cx="864037" cy="1382554"/>
          </a:xfrm>
          <a:prstGeom prst="rect">
            <a:avLst/>
          </a:prstGeom>
        </p:spPr>
      </p:pic>
      <p:sp>
        <p:nvSpPr>
          <p:cNvPr id="10" name="Text 4"/>
          <p:cNvSpPr/>
          <p:nvPr/>
        </p:nvSpPr>
        <p:spPr>
          <a:xfrm>
            <a:off x="1728073" y="3601522"/>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Social Movements</a:t>
            </a:r>
            <a:endParaRPr lang="en-US" sz="1786" dirty="0"/>
          </a:p>
        </p:txBody>
      </p:sp>
      <p:sp>
        <p:nvSpPr>
          <p:cNvPr id="11" name="Text 5"/>
          <p:cNvSpPr/>
          <p:nvPr/>
        </p:nvSpPr>
        <p:spPr>
          <a:xfrm>
            <a:off x="1728073" y="3988594"/>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Communist ideas inspired labor movements and social justice activism, advocating for workers' rights and equitable distribution of resources.</a:t>
            </a:r>
            <a:endParaRPr lang="en-US" sz="1361" dirty="0"/>
          </a:p>
        </p:txBody>
      </p:sp>
      <p:pic>
        <p:nvPicPr>
          <p:cNvPr id="12" name="Image 4" descr="preencoded.png"/>
          <p:cNvPicPr>
            <a:picLocks noChangeAspect="1"/>
          </p:cNvPicPr>
          <p:nvPr/>
        </p:nvPicPr>
        <p:blipFill>
          <a:blip r:embed="rId7"/>
          <a:stretch>
            <a:fillRect/>
          </a:stretch>
        </p:blipFill>
        <p:spPr>
          <a:xfrm>
            <a:off x="604837" y="4811316"/>
            <a:ext cx="864037" cy="1382554"/>
          </a:xfrm>
          <a:prstGeom prst="rect">
            <a:avLst/>
          </a:prstGeom>
        </p:spPr>
      </p:pic>
      <p:sp>
        <p:nvSpPr>
          <p:cNvPr id="13" name="Text 6"/>
          <p:cNvSpPr/>
          <p:nvPr/>
        </p:nvSpPr>
        <p:spPr>
          <a:xfrm>
            <a:off x="1728073" y="4984075"/>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Economic Policies</a:t>
            </a:r>
            <a:endParaRPr lang="en-US" sz="1786" dirty="0"/>
          </a:p>
        </p:txBody>
      </p:sp>
      <p:sp>
        <p:nvSpPr>
          <p:cNvPr id="14" name="Text 7"/>
          <p:cNvSpPr/>
          <p:nvPr/>
        </p:nvSpPr>
        <p:spPr>
          <a:xfrm>
            <a:off x="1728073" y="5371148"/>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While communism never became dominant, its ideals influenced certain economic policies, promoting state ownership and social welfare programs.</a:t>
            </a:r>
            <a:endParaRPr lang="en-US" sz="1361" dirty="0"/>
          </a:p>
        </p:txBody>
      </p:sp>
      <p:pic>
        <p:nvPicPr>
          <p:cNvPr id="15" name="Image 5" descr="preencoded.png"/>
          <p:cNvPicPr>
            <a:picLocks noChangeAspect="1"/>
          </p:cNvPicPr>
          <p:nvPr/>
        </p:nvPicPr>
        <p:blipFill>
          <a:blip r:embed="rId8"/>
          <a:stretch>
            <a:fillRect/>
          </a:stretch>
        </p:blipFill>
        <p:spPr>
          <a:xfrm>
            <a:off x="604837" y="6193869"/>
            <a:ext cx="864037" cy="1382554"/>
          </a:xfrm>
          <a:prstGeom prst="rect">
            <a:avLst/>
          </a:prstGeom>
        </p:spPr>
      </p:pic>
      <p:sp>
        <p:nvSpPr>
          <p:cNvPr id="16" name="Text 8"/>
          <p:cNvSpPr/>
          <p:nvPr/>
        </p:nvSpPr>
        <p:spPr>
          <a:xfrm>
            <a:off x="1728073" y="6366629"/>
            <a:ext cx="2268260" cy="283488"/>
          </a:xfrm>
          <a:prstGeom prst="rect">
            <a:avLst/>
          </a:prstGeom>
          <a:noFill/>
          <a:ln/>
        </p:spPr>
        <p:txBody>
          <a:bodyPr wrap="none" rtlCol="0" anchor="t"/>
          <a:lstStyle/>
          <a:p>
            <a:pPr marL="0" indent="0" algn="l">
              <a:lnSpc>
                <a:spcPts val="2233"/>
              </a:lnSpc>
              <a:buNone/>
            </a:pPr>
            <a:r>
              <a:rPr lang="en-US" sz="1786" b="1" kern="0" spc="-36" dirty="0">
                <a:solidFill>
                  <a:srgbClr val="E0D6DE"/>
                </a:solidFill>
                <a:latin typeface="Petrona" pitchFamily="34" charset="0"/>
                <a:ea typeface="Petrona" pitchFamily="34" charset="-122"/>
                <a:cs typeface="Petrona" pitchFamily="34" charset="-120"/>
              </a:rPr>
              <a:t>Legacy</a:t>
            </a:r>
            <a:endParaRPr lang="en-US" sz="1786" dirty="0"/>
          </a:p>
        </p:txBody>
      </p:sp>
      <p:sp>
        <p:nvSpPr>
          <p:cNvPr id="17" name="Text 9"/>
          <p:cNvSpPr/>
          <p:nvPr/>
        </p:nvSpPr>
        <p:spPr>
          <a:xfrm>
            <a:off x="1728073" y="6753701"/>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The influence of communism continues to shape debates about economic equality, social justice, and the role of the state in Kenyan society.</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168003"/>
            <a:ext cx="7934325" cy="1133951"/>
          </a:xfrm>
          <a:prstGeom prst="rect">
            <a:avLst/>
          </a:prstGeom>
          <a:noFill/>
          <a:ln/>
        </p:spPr>
        <p:txBody>
          <a:bodyPr wrap="square" rtlCol="0" anchor="t"/>
          <a:lstStyle/>
          <a:p>
            <a:pPr marL="0" indent="0">
              <a:lnSpc>
                <a:spcPts val="4465"/>
              </a:lnSpc>
              <a:buNone/>
            </a:pPr>
            <a:r>
              <a:rPr lang="en-US" sz="3572" b="1" kern="0" spc="-71" dirty="0">
                <a:solidFill>
                  <a:srgbClr val="FF8AAF"/>
                </a:solidFill>
                <a:latin typeface="Petrona" pitchFamily="34" charset="0"/>
                <a:ea typeface="Petrona" pitchFamily="34" charset="-122"/>
                <a:cs typeface="Petrona" pitchFamily="34" charset="-120"/>
              </a:rPr>
              <a:t>Combating Human Trafficking: Strategies and Initiatives</a:t>
            </a:r>
            <a:endParaRPr lang="en-US" sz="3572" dirty="0"/>
          </a:p>
        </p:txBody>
      </p:sp>
      <p:sp>
        <p:nvSpPr>
          <p:cNvPr id="6" name="Shape 2"/>
          <p:cNvSpPr/>
          <p:nvPr/>
        </p:nvSpPr>
        <p:spPr>
          <a:xfrm>
            <a:off x="6091238" y="2561153"/>
            <a:ext cx="7934325" cy="4500443"/>
          </a:xfrm>
          <a:prstGeom prst="roundRect">
            <a:avLst>
              <a:gd name="adj" fmla="val 1613"/>
            </a:avLst>
          </a:prstGeom>
          <a:noFill/>
          <a:ln w="7620">
            <a:solidFill>
              <a:srgbClr val="FFFFFF">
                <a:alpha val="24000"/>
              </a:srgbClr>
            </a:solidFill>
            <a:prstDash val="solid"/>
          </a:ln>
        </p:spPr>
      </p:sp>
      <p:sp>
        <p:nvSpPr>
          <p:cNvPr id="7" name="Shape 3"/>
          <p:cNvSpPr/>
          <p:nvPr/>
        </p:nvSpPr>
        <p:spPr>
          <a:xfrm>
            <a:off x="6098857" y="2568773"/>
            <a:ext cx="7919085" cy="1052155"/>
          </a:xfrm>
          <a:prstGeom prst="rect">
            <a:avLst/>
          </a:prstGeom>
          <a:solidFill>
            <a:srgbClr val="FFFFFF">
              <a:alpha val="4000"/>
            </a:srgbClr>
          </a:solidFill>
          <a:ln/>
        </p:spPr>
      </p:sp>
      <p:sp>
        <p:nvSpPr>
          <p:cNvPr id="8" name="Text 4"/>
          <p:cNvSpPr/>
          <p:nvPr/>
        </p:nvSpPr>
        <p:spPr>
          <a:xfrm>
            <a:off x="6271617" y="2679978"/>
            <a:ext cx="361021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Strengthening Laws</a:t>
            </a:r>
            <a:endParaRPr lang="en-US" sz="1361" dirty="0"/>
          </a:p>
        </p:txBody>
      </p:sp>
      <p:sp>
        <p:nvSpPr>
          <p:cNvPr id="9" name="Text 5"/>
          <p:cNvSpPr/>
          <p:nvPr/>
        </p:nvSpPr>
        <p:spPr>
          <a:xfrm>
            <a:off x="10234970" y="2679978"/>
            <a:ext cx="361021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Enacting and enforcing comprehensive legislation to criminalize human trafficking and protect victims' rights.</a:t>
            </a:r>
            <a:endParaRPr lang="en-US" sz="1361" dirty="0"/>
          </a:p>
        </p:txBody>
      </p:sp>
      <p:sp>
        <p:nvSpPr>
          <p:cNvPr id="10" name="Shape 6"/>
          <p:cNvSpPr/>
          <p:nvPr/>
        </p:nvSpPr>
        <p:spPr>
          <a:xfrm>
            <a:off x="6098857" y="3620929"/>
            <a:ext cx="7919085" cy="1052155"/>
          </a:xfrm>
          <a:prstGeom prst="rect">
            <a:avLst/>
          </a:prstGeom>
          <a:solidFill>
            <a:srgbClr val="000000">
              <a:alpha val="4000"/>
            </a:srgbClr>
          </a:solidFill>
          <a:ln/>
        </p:spPr>
      </p:sp>
      <p:sp>
        <p:nvSpPr>
          <p:cNvPr id="11" name="Text 7"/>
          <p:cNvSpPr/>
          <p:nvPr/>
        </p:nvSpPr>
        <p:spPr>
          <a:xfrm>
            <a:off x="6271617" y="3732133"/>
            <a:ext cx="361021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Law Enforcement Cooperation</a:t>
            </a:r>
            <a:endParaRPr lang="en-US" sz="1361" dirty="0"/>
          </a:p>
        </p:txBody>
      </p:sp>
      <p:sp>
        <p:nvSpPr>
          <p:cNvPr id="12" name="Text 8"/>
          <p:cNvSpPr/>
          <p:nvPr/>
        </p:nvSpPr>
        <p:spPr>
          <a:xfrm>
            <a:off x="10234970" y="3732133"/>
            <a:ext cx="361021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Collaboration between national and international agencies to dismantle trafficking networks and prosecute perpetrators.</a:t>
            </a:r>
            <a:endParaRPr lang="en-US" sz="1361" dirty="0"/>
          </a:p>
        </p:txBody>
      </p:sp>
      <p:sp>
        <p:nvSpPr>
          <p:cNvPr id="13" name="Shape 9"/>
          <p:cNvSpPr/>
          <p:nvPr/>
        </p:nvSpPr>
        <p:spPr>
          <a:xfrm>
            <a:off x="6098857" y="4673084"/>
            <a:ext cx="7919085" cy="1052155"/>
          </a:xfrm>
          <a:prstGeom prst="rect">
            <a:avLst/>
          </a:prstGeom>
          <a:solidFill>
            <a:srgbClr val="FFFFFF">
              <a:alpha val="4000"/>
            </a:srgbClr>
          </a:solidFill>
          <a:ln/>
        </p:spPr>
      </p:sp>
      <p:sp>
        <p:nvSpPr>
          <p:cNvPr id="14" name="Text 10"/>
          <p:cNvSpPr/>
          <p:nvPr/>
        </p:nvSpPr>
        <p:spPr>
          <a:xfrm>
            <a:off x="6271617" y="4784288"/>
            <a:ext cx="361021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Victim Support Services</a:t>
            </a:r>
            <a:endParaRPr lang="en-US" sz="1361" dirty="0"/>
          </a:p>
        </p:txBody>
      </p:sp>
      <p:sp>
        <p:nvSpPr>
          <p:cNvPr id="15" name="Text 11"/>
          <p:cNvSpPr/>
          <p:nvPr/>
        </p:nvSpPr>
        <p:spPr>
          <a:xfrm>
            <a:off x="10234970" y="4784288"/>
            <a:ext cx="361021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Providing safe shelters, legal aid, medical care, and psychosocial support to survivors of human trafficking.</a:t>
            </a:r>
            <a:endParaRPr lang="en-US" sz="1361" dirty="0"/>
          </a:p>
        </p:txBody>
      </p:sp>
      <p:sp>
        <p:nvSpPr>
          <p:cNvPr id="16" name="Shape 12"/>
          <p:cNvSpPr/>
          <p:nvPr/>
        </p:nvSpPr>
        <p:spPr>
          <a:xfrm>
            <a:off x="6098857" y="5725239"/>
            <a:ext cx="7919085" cy="1328737"/>
          </a:xfrm>
          <a:prstGeom prst="rect">
            <a:avLst/>
          </a:prstGeom>
          <a:solidFill>
            <a:srgbClr val="000000">
              <a:alpha val="4000"/>
            </a:srgbClr>
          </a:solidFill>
          <a:ln/>
        </p:spPr>
      </p:sp>
      <p:sp>
        <p:nvSpPr>
          <p:cNvPr id="17" name="Text 13"/>
          <p:cNvSpPr/>
          <p:nvPr/>
        </p:nvSpPr>
        <p:spPr>
          <a:xfrm>
            <a:off x="6271617" y="5836444"/>
            <a:ext cx="361021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Public Awareness Campaigns</a:t>
            </a:r>
            <a:endParaRPr lang="en-US" sz="1361" dirty="0"/>
          </a:p>
        </p:txBody>
      </p:sp>
      <p:sp>
        <p:nvSpPr>
          <p:cNvPr id="18" name="Text 14"/>
          <p:cNvSpPr/>
          <p:nvPr/>
        </p:nvSpPr>
        <p:spPr>
          <a:xfrm>
            <a:off x="10234970" y="5836444"/>
            <a:ext cx="3610213" cy="1106329"/>
          </a:xfrm>
          <a:prstGeom prst="rect">
            <a:avLst/>
          </a:prstGeom>
          <a:noFill/>
          <a:ln/>
        </p:spPr>
        <p:txBody>
          <a:bodyPr wrap="square" rtlCol="0" anchor="t"/>
          <a:lstStyle/>
          <a:p>
            <a:pPr marL="0" indent="0">
              <a:lnSpc>
                <a:spcPts val="2177"/>
              </a:lnSpc>
              <a:buNone/>
            </a:pPr>
            <a:r>
              <a:rPr lang="en-US" sz="1361" kern="0" spc="-27" dirty="0">
                <a:solidFill>
                  <a:srgbClr val="E0D6DE"/>
                </a:solidFill>
                <a:latin typeface="Inter" pitchFamily="34" charset="0"/>
                <a:ea typeface="Inter" pitchFamily="34" charset="-122"/>
                <a:cs typeface="Inter" pitchFamily="34" charset="-120"/>
              </a:rPr>
              <a:t>Raising awareness about the dangers of human trafficking and empowering communities to identify and report suspicious activities.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2304931"/>
          </a:xfrm>
          <a:prstGeom prst="rect">
            <a:avLst/>
          </a:prstGeom>
        </p:spPr>
      </p:pic>
      <p:sp>
        <p:nvSpPr>
          <p:cNvPr id="5" name="Text 1"/>
          <p:cNvSpPr/>
          <p:nvPr/>
        </p:nvSpPr>
        <p:spPr>
          <a:xfrm>
            <a:off x="2278856" y="2958465"/>
            <a:ext cx="10072688" cy="1209913"/>
          </a:xfrm>
          <a:prstGeom prst="rect">
            <a:avLst/>
          </a:prstGeom>
          <a:noFill/>
          <a:ln/>
        </p:spPr>
        <p:txBody>
          <a:bodyPr wrap="square" rtlCol="0" anchor="t"/>
          <a:lstStyle/>
          <a:p>
            <a:pPr marL="0" indent="0">
              <a:lnSpc>
                <a:spcPts val="4764"/>
              </a:lnSpc>
              <a:buNone/>
            </a:pPr>
            <a:r>
              <a:rPr lang="en-US" sz="3811" b="1" kern="0" spc="-76" dirty="0">
                <a:solidFill>
                  <a:srgbClr val="FF8AAF"/>
                </a:solidFill>
                <a:latin typeface="Petrona" pitchFamily="34" charset="0"/>
                <a:ea typeface="Petrona" pitchFamily="34" charset="-122"/>
                <a:cs typeface="Petrona" pitchFamily="34" charset="-120"/>
              </a:rPr>
              <a:t>Promoting Food Sovereignty and Addressing Misinformation</a:t>
            </a:r>
            <a:endParaRPr lang="en-US" sz="3811" dirty="0"/>
          </a:p>
        </p:txBody>
      </p:sp>
      <p:pic>
        <p:nvPicPr>
          <p:cNvPr id="6" name="Image 2" descr="preencoded.png"/>
          <p:cNvPicPr>
            <a:picLocks noChangeAspect="1"/>
          </p:cNvPicPr>
          <p:nvPr/>
        </p:nvPicPr>
        <p:blipFill>
          <a:blip r:embed="rId5"/>
          <a:stretch>
            <a:fillRect/>
          </a:stretch>
        </p:blipFill>
        <p:spPr>
          <a:xfrm>
            <a:off x="2278856" y="4444960"/>
            <a:ext cx="460891" cy="460891"/>
          </a:xfrm>
          <a:prstGeom prst="rect">
            <a:avLst/>
          </a:prstGeom>
        </p:spPr>
      </p:pic>
      <p:sp>
        <p:nvSpPr>
          <p:cNvPr id="7" name="Text 2"/>
          <p:cNvSpPr/>
          <p:nvPr/>
        </p:nvSpPr>
        <p:spPr>
          <a:xfrm>
            <a:off x="2278856" y="5090160"/>
            <a:ext cx="2310646" cy="605076"/>
          </a:xfrm>
          <a:prstGeom prst="rect">
            <a:avLst/>
          </a:prstGeom>
          <a:noFill/>
          <a:ln/>
        </p:spPr>
        <p:txBody>
          <a:bodyPr wrap="square" rtlCol="0" anchor="t"/>
          <a:lstStyle/>
          <a:p>
            <a:pPr marL="0" indent="0" algn="l">
              <a:lnSpc>
                <a:spcPts val="2382"/>
              </a:lnSpc>
              <a:buNone/>
            </a:pPr>
            <a:r>
              <a:rPr lang="en-US" sz="1906" b="1" kern="0" spc="-38" dirty="0">
                <a:solidFill>
                  <a:srgbClr val="E0D6DE"/>
                </a:solidFill>
                <a:latin typeface="Petrona" pitchFamily="34" charset="0"/>
                <a:ea typeface="Petrona" pitchFamily="34" charset="-122"/>
                <a:cs typeface="Petrona" pitchFamily="34" charset="-120"/>
              </a:rPr>
              <a:t>Sustainable Agriculture</a:t>
            </a:r>
            <a:endParaRPr lang="en-US" sz="1906" dirty="0"/>
          </a:p>
        </p:txBody>
      </p:sp>
      <p:sp>
        <p:nvSpPr>
          <p:cNvPr id="8" name="Text 3"/>
          <p:cNvSpPr/>
          <p:nvPr/>
        </p:nvSpPr>
        <p:spPr>
          <a:xfrm>
            <a:off x="2278856" y="5805845"/>
            <a:ext cx="2310646" cy="1475184"/>
          </a:xfrm>
          <a:prstGeom prst="rect">
            <a:avLst/>
          </a:prstGeom>
          <a:noFill/>
          <a:ln/>
        </p:spPr>
        <p:txBody>
          <a:bodyPr wrap="square" rtlCol="0" anchor="t"/>
          <a:lstStyle/>
          <a:p>
            <a:pPr marL="0" indent="0" algn="l">
              <a:lnSpc>
                <a:spcPts val="2323"/>
              </a:lnSpc>
              <a:buNone/>
            </a:pPr>
            <a:r>
              <a:rPr lang="en-US" sz="1452" kern="0" spc="-29" dirty="0">
                <a:solidFill>
                  <a:srgbClr val="E0D6DE"/>
                </a:solidFill>
                <a:latin typeface="Inter" pitchFamily="34" charset="0"/>
                <a:ea typeface="Inter" pitchFamily="34" charset="-122"/>
                <a:cs typeface="Inter" pitchFamily="34" charset="-120"/>
              </a:rPr>
              <a:t>Promoting environmentally friendly farming practices to increase food production and ensure long-term food security.</a:t>
            </a:r>
            <a:endParaRPr lang="en-US" sz="1452" dirty="0"/>
          </a:p>
        </p:txBody>
      </p:sp>
      <p:pic>
        <p:nvPicPr>
          <p:cNvPr id="9" name="Image 3" descr="preencoded.png"/>
          <p:cNvPicPr>
            <a:picLocks noChangeAspect="1"/>
          </p:cNvPicPr>
          <p:nvPr/>
        </p:nvPicPr>
        <p:blipFill>
          <a:blip r:embed="rId6"/>
          <a:stretch>
            <a:fillRect/>
          </a:stretch>
        </p:blipFill>
        <p:spPr>
          <a:xfrm>
            <a:off x="4866084" y="4444960"/>
            <a:ext cx="460891" cy="460891"/>
          </a:xfrm>
          <a:prstGeom prst="rect">
            <a:avLst/>
          </a:prstGeom>
        </p:spPr>
      </p:pic>
      <p:sp>
        <p:nvSpPr>
          <p:cNvPr id="10" name="Text 4"/>
          <p:cNvSpPr/>
          <p:nvPr/>
        </p:nvSpPr>
        <p:spPr>
          <a:xfrm>
            <a:off x="4866084" y="5090160"/>
            <a:ext cx="2310765" cy="302538"/>
          </a:xfrm>
          <a:prstGeom prst="rect">
            <a:avLst/>
          </a:prstGeom>
          <a:noFill/>
          <a:ln/>
        </p:spPr>
        <p:txBody>
          <a:bodyPr wrap="none" rtlCol="0" anchor="t"/>
          <a:lstStyle/>
          <a:p>
            <a:pPr marL="0" indent="0" algn="l">
              <a:lnSpc>
                <a:spcPts val="2382"/>
              </a:lnSpc>
              <a:buNone/>
            </a:pPr>
            <a:r>
              <a:rPr lang="en-US" sz="1906" b="1" kern="0" spc="-38" dirty="0">
                <a:solidFill>
                  <a:srgbClr val="E0D6DE"/>
                </a:solidFill>
                <a:latin typeface="Petrona" pitchFamily="34" charset="0"/>
                <a:ea typeface="Petrona" pitchFamily="34" charset="-122"/>
                <a:cs typeface="Petrona" pitchFamily="34" charset="-120"/>
              </a:rPr>
              <a:t>Media Literacy</a:t>
            </a:r>
            <a:endParaRPr lang="en-US" sz="1906" dirty="0"/>
          </a:p>
        </p:txBody>
      </p:sp>
      <p:sp>
        <p:nvSpPr>
          <p:cNvPr id="11" name="Text 5"/>
          <p:cNvSpPr/>
          <p:nvPr/>
        </p:nvSpPr>
        <p:spPr>
          <a:xfrm>
            <a:off x="4866084" y="5503307"/>
            <a:ext cx="2310765" cy="1475184"/>
          </a:xfrm>
          <a:prstGeom prst="rect">
            <a:avLst/>
          </a:prstGeom>
          <a:noFill/>
          <a:ln/>
        </p:spPr>
        <p:txBody>
          <a:bodyPr wrap="square" rtlCol="0" anchor="t"/>
          <a:lstStyle/>
          <a:p>
            <a:pPr marL="0" indent="0" algn="l">
              <a:lnSpc>
                <a:spcPts val="2323"/>
              </a:lnSpc>
              <a:buNone/>
            </a:pPr>
            <a:r>
              <a:rPr lang="en-US" sz="1452" kern="0" spc="-29" dirty="0">
                <a:solidFill>
                  <a:srgbClr val="E0D6DE"/>
                </a:solidFill>
                <a:latin typeface="Inter" pitchFamily="34" charset="0"/>
                <a:ea typeface="Inter" pitchFamily="34" charset="-122"/>
                <a:cs typeface="Inter" pitchFamily="34" charset="-120"/>
              </a:rPr>
              <a:t>Empowering individuals with critical thinking skills and fact-checking tools to combat the spread of misinformation.</a:t>
            </a:r>
            <a:endParaRPr lang="en-US" sz="1452" dirty="0"/>
          </a:p>
        </p:txBody>
      </p:sp>
      <p:pic>
        <p:nvPicPr>
          <p:cNvPr id="12" name="Image 4" descr="preencoded.png"/>
          <p:cNvPicPr>
            <a:picLocks noChangeAspect="1"/>
          </p:cNvPicPr>
          <p:nvPr/>
        </p:nvPicPr>
        <p:blipFill>
          <a:blip r:embed="rId7"/>
          <a:stretch>
            <a:fillRect/>
          </a:stretch>
        </p:blipFill>
        <p:spPr>
          <a:xfrm>
            <a:off x="7453432" y="4444960"/>
            <a:ext cx="460891" cy="460891"/>
          </a:xfrm>
          <a:prstGeom prst="rect">
            <a:avLst/>
          </a:prstGeom>
        </p:spPr>
      </p:pic>
      <p:sp>
        <p:nvSpPr>
          <p:cNvPr id="13" name="Text 6"/>
          <p:cNvSpPr/>
          <p:nvPr/>
        </p:nvSpPr>
        <p:spPr>
          <a:xfrm>
            <a:off x="7453432" y="5090160"/>
            <a:ext cx="2310765" cy="605076"/>
          </a:xfrm>
          <a:prstGeom prst="rect">
            <a:avLst/>
          </a:prstGeom>
          <a:noFill/>
          <a:ln/>
        </p:spPr>
        <p:txBody>
          <a:bodyPr wrap="square" rtlCol="0" anchor="t"/>
          <a:lstStyle/>
          <a:p>
            <a:pPr marL="0" indent="0" algn="l">
              <a:lnSpc>
                <a:spcPts val="2382"/>
              </a:lnSpc>
              <a:buNone/>
            </a:pPr>
            <a:r>
              <a:rPr lang="en-US" sz="1906" b="1" kern="0" spc="-38" dirty="0">
                <a:solidFill>
                  <a:srgbClr val="E0D6DE"/>
                </a:solidFill>
                <a:latin typeface="Petrona" pitchFamily="34" charset="0"/>
                <a:ea typeface="Petrona" pitchFamily="34" charset="-122"/>
                <a:cs typeface="Petrona" pitchFamily="34" charset="-120"/>
              </a:rPr>
              <a:t>Community Engagement</a:t>
            </a:r>
            <a:endParaRPr lang="en-US" sz="1906" dirty="0"/>
          </a:p>
        </p:txBody>
      </p:sp>
      <p:sp>
        <p:nvSpPr>
          <p:cNvPr id="14" name="Text 7"/>
          <p:cNvSpPr/>
          <p:nvPr/>
        </p:nvSpPr>
        <p:spPr>
          <a:xfrm>
            <a:off x="7453432" y="5805845"/>
            <a:ext cx="2310765" cy="1770221"/>
          </a:xfrm>
          <a:prstGeom prst="rect">
            <a:avLst/>
          </a:prstGeom>
          <a:noFill/>
          <a:ln/>
        </p:spPr>
        <p:txBody>
          <a:bodyPr wrap="square" rtlCol="0" anchor="t"/>
          <a:lstStyle/>
          <a:p>
            <a:pPr marL="0" indent="0" algn="l">
              <a:lnSpc>
                <a:spcPts val="2323"/>
              </a:lnSpc>
              <a:buNone/>
            </a:pPr>
            <a:r>
              <a:rPr lang="en-US" sz="1452" kern="0" spc="-29" dirty="0">
                <a:solidFill>
                  <a:srgbClr val="E0D6DE"/>
                </a:solidFill>
                <a:latin typeface="Inter" pitchFamily="34" charset="0"/>
                <a:ea typeface="Inter" pitchFamily="34" charset="-122"/>
                <a:cs typeface="Inter" pitchFamily="34" charset="-120"/>
              </a:rPr>
              <a:t>Fostering community dialogues and participatory decision-making processes to address food security and misinformation challenges.</a:t>
            </a:r>
            <a:endParaRPr lang="en-US" sz="1452" dirty="0"/>
          </a:p>
        </p:txBody>
      </p:sp>
      <p:pic>
        <p:nvPicPr>
          <p:cNvPr id="15" name="Image 5" descr="preencoded.png"/>
          <p:cNvPicPr>
            <a:picLocks noChangeAspect="1"/>
          </p:cNvPicPr>
          <p:nvPr/>
        </p:nvPicPr>
        <p:blipFill>
          <a:blip r:embed="rId8"/>
          <a:stretch>
            <a:fillRect/>
          </a:stretch>
        </p:blipFill>
        <p:spPr>
          <a:xfrm>
            <a:off x="10040779" y="4444960"/>
            <a:ext cx="460891" cy="460891"/>
          </a:xfrm>
          <a:prstGeom prst="rect">
            <a:avLst/>
          </a:prstGeom>
        </p:spPr>
      </p:pic>
      <p:sp>
        <p:nvSpPr>
          <p:cNvPr id="16" name="Text 8"/>
          <p:cNvSpPr/>
          <p:nvPr/>
        </p:nvSpPr>
        <p:spPr>
          <a:xfrm>
            <a:off x="10040779" y="5090160"/>
            <a:ext cx="2310765" cy="605076"/>
          </a:xfrm>
          <a:prstGeom prst="rect">
            <a:avLst/>
          </a:prstGeom>
          <a:noFill/>
          <a:ln/>
        </p:spPr>
        <p:txBody>
          <a:bodyPr wrap="square" rtlCol="0" anchor="t"/>
          <a:lstStyle/>
          <a:p>
            <a:pPr marL="0" indent="0" algn="l">
              <a:lnSpc>
                <a:spcPts val="2382"/>
              </a:lnSpc>
              <a:buNone/>
            </a:pPr>
            <a:r>
              <a:rPr lang="en-US" sz="1906" b="1" kern="0" spc="-38" dirty="0">
                <a:solidFill>
                  <a:srgbClr val="E0D6DE"/>
                </a:solidFill>
                <a:latin typeface="Petrona" pitchFamily="34" charset="0"/>
                <a:ea typeface="Petrona" pitchFamily="34" charset="-122"/>
                <a:cs typeface="Petrona" pitchFamily="34" charset="-120"/>
              </a:rPr>
              <a:t>Inter-Agency Cooperation</a:t>
            </a:r>
            <a:endParaRPr lang="en-US" sz="1906" dirty="0"/>
          </a:p>
        </p:txBody>
      </p:sp>
      <p:sp>
        <p:nvSpPr>
          <p:cNvPr id="17" name="Text 9"/>
          <p:cNvSpPr/>
          <p:nvPr/>
        </p:nvSpPr>
        <p:spPr>
          <a:xfrm>
            <a:off x="10040779" y="5805845"/>
            <a:ext cx="2310765" cy="1770221"/>
          </a:xfrm>
          <a:prstGeom prst="rect">
            <a:avLst/>
          </a:prstGeom>
          <a:noFill/>
          <a:ln/>
        </p:spPr>
        <p:txBody>
          <a:bodyPr wrap="square" rtlCol="0" anchor="t"/>
          <a:lstStyle/>
          <a:p>
            <a:pPr marL="0" indent="0" algn="l">
              <a:lnSpc>
                <a:spcPts val="2323"/>
              </a:lnSpc>
              <a:buNone/>
            </a:pPr>
            <a:r>
              <a:rPr lang="en-US" sz="1452" kern="0" spc="-29" dirty="0">
                <a:solidFill>
                  <a:srgbClr val="E0D6DE"/>
                </a:solidFill>
                <a:latin typeface="Inter" pitchFamily="34" charset="0"/>
                <a:ea typeface="Inter" pitchFamily="34" charset="-122"/>
                <a:cs typeface="Inter" pitchFamily="34" charset="-120"/>
              </a:rPr>
              <a:t>Enhancing collaboration between government agencies, civil society organizations, and private sector actors to address complex challenges.</a:t>
            </a:r>
            <a:endParaRPr lang="en-US" sz="145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663</Words>
  <Application>Microsoft Office PowerPoint</Application>
  <PresentationFormat>Custom</PresentationFormat>
  <Paragraphs>77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Jackson Coyotito</cp:lastModifiedBy>
  <cp:revision>2</cp:revision>
  <dcterms:created xsi:type="dcterms:W3CDTF">2024-08-07T13:35:33Z</dcterms:created>
  <dcterms:modified xsi:type="dcterms:W3CDTF">2024-08-07T13:38:45Z</dcterms:modified>
</cp:coreProperties>
</file>